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28.png" ContentType="image/png"/>
  <Override PartName="/ppt/media/image5.png" ContentType="image/png"/>
  <Override PartName="/ppt/media/image35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50.png" ContentType="image/png"/>
  <Override PartName="/ppt/media/image13.png" ContentType="image/png"/>
  <Override PartName="/ppt/media/image11.png" ContentType="image/png"/>
  <Override PartName="/ppt/media/image48.png" ContentType="image/png"/>
  <Override PartName="/ppt/media/image51.png" ContentType="image/png"/>
  <Override PartName="/ppt/media/image40.png" ContentType="image/png"/>
  <Override PartName="/ppt/media/image52.png" ContentType="image/png"/>
  <Override PartName="/ppt/media/image41.png" ContentType="image/png"/>
  <Override PartName="/ppt/media/image53.png" ContentType="image/png"/>
  <Override PartName="/ppt/media/image30.png" ContentType="image/png"/>
  <Override PartName="/ppt/media/image42.png" ContentType="image/png"/>
  <Override PartName="/ppt/media/image54.png" ContentType="image/png"/>
  <Override PartName="/ppt/media/image39.png" ContentType="image/png"/>
  <Override PartName="/ppt/media/image9.png" ContentType="image/png"/>
  <Override PartName="/ppt/media/image38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34.xml.rels" ContentType="application/vnd.openxmlformats-package.relationships+xml"/>
  <Override PartName="/ppt/slides/_rels/slide7.xml.rels" ContentType="application/vnd.openxmlformats-package.relationships+xml"/>
  <Override PartName="/ppt/slides/_rels/slide42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43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6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  <Override PartName="/ppt/slides/slide4.xml" ContentType="application/vnd.openxmlformats-officedocument.presentationml.slide+xml"/>
  <Override PartName="/ppt/slides/slide4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54;p13" descr=""/>
          <p:cNvPicPr/>
          <p:nvPr/>
        </p:nvPicPr>
        <p:blipFill>
          <a:blip r:embed="rId1"/>
          <a:stretch/>
        </p:blipFill>
        <p:spPr>
          <a:xfrm>
            <a:off x="0" y="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1551960" y="1446120"/>
            <a:ext cx="5858280" cy="224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800" spc="-1" strike="noStrike">
                <a:solidFill>
                  <a:srgbClr val="ffffff"/>
                </a:solidFill>
                <a:latin typeface="Montserrat"/>
                <a:ea typeface="Montserrat"/>
              </a:rPr>
              <a:t>SEJAM</a:t>
            </a:r>
            <a:br>
              <a:rPr sz="1800"/>
            </a:br>
            <a:r>
              <a:rPr b="1" lang="pt-BR" sz="4800" spc="-1" strike="noStrike">
                <a:solidFill>
                  <a:srgbClr val="ffffff"/>
                </a:solidFill>
                <a:latin typeface="Montserrat"/>
                <a:ea typeface="Montserrat"/>
              </a:rPr>
              <a:t>BEM-VINDOS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3956040" y="1865160"/>
            <a:ext cx="1756800" cy="12456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7;p16_13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t-BR" sz="16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 implementação efetiva da gestão por competências na NLL é um passo crucial para a transformação das práticas de contratação pública no Brasil. Com servidores bem capacitados e processos alinhados às novas diretrizes, a Administração Pública pode alcançar um nível de governança que não apenas atende às exigências legais, mas também eleva a qualidade dos serviços prestados à população.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7;p16_2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Equipe Licitatória: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t-BR" sz="16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 </a:t>
            </a:r>
            <a:r>
              <a:rPr b="0" lang="pt-BR" sz="16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a) Agente Responsável pelo Processo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t-BR" sz="16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 </a:t>
            </a:r>
            <a:r>
              <a:rPr b="0" lang="pt-BR" sz="16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b) Jurídico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t-BR" sz="16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 </a:t>
            </a:r>
            <a:r>
              <a:rPr b="0" lang="pt-BR" sz="16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c) Controle Interno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t-BR" sz="16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 </a:t>
            </a:r>
            <a:r>
              <a:rPr b="0" lang="pt-BR" sz="16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d) Autoridade Ratificadora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77;p16_15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A comissão de contratação, na definição apresentada pelo art. 6.º, L, da Lei 14.133/2021: é o “conjunto de agentes públicos indicados pela Administração, em caráter permanente ou especial, com a função de receber, examinar e julgar documentos relativos às licitações e aos procedimentos auxiliares”.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77;p16_16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O art. 9.º da Lei 14.133/2021 estabelece vedações aos agentes públicos, tais como: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77;p16_17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a) admitir, prever, incluir ou tolerar, nos atos que praticar, situações que: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a.1) comprometam, restrinjam ou frustrem o caráter competitivo do processo licitatório, inclusive nos casos de participação de sociedades cooperativas;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a.2) estabeleçam preferências ou distinções em razão da naturalidade, da sede ou do domicílio dos licitantes;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a.3) sejam impertinentes ou irrelevantes para o objeto específico do contrato;</a:t>
            </a:r>
            <a:r>
              <a:rPr b="0" lang="pt-BR" sz="13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 </a:t>
            </a: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77;p16_18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b) estabelecer tratamento diferenciado, de natureza comercial, legal, trabalhista, previdenciária ou qualquer outra, entre empresas brasileiras e estrangeiras, inclusive no que se refere a moeda, modalidade e local de pagamento, mesmo quando envolvido financiamento de agência internacional;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c) opor resistência injustificada ao andamento dos processos e retardar ou deixar de praticar, indevidamente, ato de ofício, ou praticá-lo contra disposição expressa de lei.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77;p16_19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O agente público de órgão ou de entidade contratante ou responsável pela licitação não poderá participar, direta ou indiretamente, da licitação ou da execução do contrato (art. 9.º, § 1.º).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A vedação é aplicável, também, ao terceiro que auxilia a condução da contratação na qualidade de integrante de equipe de apoio, profissional especializado ou funcionário ou representante de empresa que preste assessoria técnica (art. 9.º, § 2.º).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77;p16_11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Pode ser comissionado, temporário e terceirizado, ou só efetivo?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Em estágio probatório pode?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77;p16_3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Os agentes públicos indicados para o desempenho das atividades relacionadas aos processos de licitações e contratação públicas devem preencher os seguintes requisitos (art. 7.º da Lei 14.133/2021):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a) a indicação deve recair, </a:t>
            </a:r>
            <a:r>
              <a:rPr b="1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preferencialmente</a:t>
            </a: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, sobre servidores efetivos ou empregados públicos dos quadros permanentes da Administração Pública;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b) os agentes devem exercer atribuições relacionadas a licitações e contratos ou possuir formação compatível ou qualificação atestada por certificação profissional emitida por escola de governo criada e mantida pelo poder público;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77;p16_4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c) os agentes não podem ser cônjuges ou companheiros de licitantes ou contratados habituais da Administração, assim como não podem ter com eles vínculo de parentesco, colateral ou por afinidade, até o terceiro grau, ou de natureza técnica, comercial, econômica, financeira, trabalhista e civil.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61;p14" descr=""/>
          <p:cNvPicPr/>
          <p:nvPr/>
        </p:nvPicPr>
        <p:blipFill>
          <a:blip r:embed="rId1"/>
          <a:stretch/>
        </p:blipFill>
        <p:spPr>
          <a:xfrm>
            <a:off x="0" y="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422640" y="313200"/>
            <a:ext cx="3927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100" spc="-1" strike="noStrike">
                <a:solidFill>
                  <a:srgbClr val="000d29"/>
                </a:solidFill>
                <a:latin typeface="Montserrat"/>
                <a:ea typeface="Montserrat"/>
              </a:rPr>
              <a:t>José Augusto</a:t>
            </a:r>
            <a:endParaRPr b="0" lang="pt-BR" sz="2100" spc="-1" strike="noStrike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422640" y="855720"/>
            <a:ext cx="3927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100" spc="-1" strike="noStrike">
                <a:solidFill>
                  <a:srgbClr val="000d29"/>
                </a:solidFill>
                <a:latin typeface="Montserrat"/>
                <a:ea typeface="Montserrat"/>
              </a:rPr>
              <a:t>Currículo:</a:t>
            </a:r>
            <a:br>
              <a:rPr sz="1800"/>
            </a:br>
            <a:r>
              <a:rPr b="1" lang="pt-BR" sz="1500" spc="-1" strike="noStrike">
                <a:solidFill>
                  <a:srgbClr val="000d29"/>
                </a:solidFill>
                <a:latin typeface="Montserrat"/>
                <a:ea typeface="Montserrat"/>
              </a:rPr>
              <a:t>Advogado, Procurador Legislativo, </a:t>
            </a:r>
            <a:endParaRPr b="0" lang="pt-BR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500" spc="-1" strike="noStrike">
                <a:solidFill>
                  <a:srgbClr val="000d29"/>
                </a:solidFill>
                <a:latin typeface="Montserrat"/>
                <a:ea typeface="Montserrat"/>
              </a:rPr>
              <a:t>Pós-Graduado em Direito Público, Direito do Trabalho e Previdenciário. </a:t>
            </a:r>
            <a:endParaRPr b="0" lang="pt-BR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br>
              <a:rPr sz="1500"/>
            </a:br>
            <a:endParaRPr b="0" lang="pt-BR" sz="1500" spc="-1" strike="noStrike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77;p16_20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Receberão apoio e proteção?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77;p16_21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Na eventual necessidade de defesa nas esferas administrativa, controladora e judicial, em razão de ato praticado com estrita observância de orientação constante em parecer jurídico elaborado na forma do § 1.º do art. 53, o órgão de assessoria jurídica promoverá, a critério do agente público, sua representação judicial ou extrajudicial, inclusive nas hipóteses de ex-servidores (art. 10 da Lei 14.133/2021).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77;p16_6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As referidas exigências e vedações contribuem para implementação da </a:t>
            </a:r>
            <a:r>
              <a:rPr b="1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gestão de pessoas por competências</a:t>
            </a: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 e para </a:t>
            </a:r>
            <a:r>
              <a:rPr b="1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efetivação dos princípios da eficiência e da moralidade</a:t>
            </a: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, uma vez que a função será realizada, preferencialmente, por profissionais de carreira, com conhecimento técnico sobre as licitações e contratações públicas e com segregação de funções, </a:t>
            </a:r>
            <a:r>
              <a:rPr b="1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vedada</a:t>
            </a: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 a participação de agentes públicos no processo de contratação que envolva parentes ou pessoas que possam gerar conflitos de interesses.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77;p16_7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As licitações regidas pela Lei 8.666/1993 eram conduzidas, em regra, por uma comissão de licitação composta por, no mínimo, três membros, sendo pelo menos dois servidores, que tinham a função de receber, examinar e julgar todos os documentos e procedimentos relativos às licitações (arts. 6.º, XVI, e 51 da Lei 8.666/1993).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77;p16_8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Ao contrário da Lei 8.666/1993, a nova Lei de Licitações estabelece, como regra, que a licitação será conduzida por órgão singular (“agente de contratação”), e não por órgão colegiado (“comissão de contratação”).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77;p16_9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Agente de contratação</a:t>
            </a: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: pessoa designada pela autoridade competente, entre servidores efetivos ou empregados públicos dos quadros permanentes da Administração Pública, para tomar decisões, acompanhar o trâmite da licitação, dar impulso ao procedimento licitatório e executar quaisquer outras atividades necessárias ao bom andamento do certame até a homologação. (Art. 6º, LX, da Lei n.º 14.133/21)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77;p16_14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Responsabilidade solidária dos membros da Comissão de Licitação e do Agente de Contratação: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Em licitação que envolva bens ou serviços especiais, desde que observados os requisitos estabelecidos no art. 7º desta Lei, o agente de contratação poderá ser substituído por comissão de contratação formada por, no mínimo, 3 (três) membros, que responderão solidariamente por todos os atos praticados pela comissão, ressalvado o membro que expressar posição individual divergente fundamentada e registrada em ata lavrada na reunião em que houver sido tomada a decisão. (art. 8º, § 2º, da Lei 14.133/2021)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77;p16_22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Tem regra para a remuneração extra?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77;p16_23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Seguirão que Regulamento?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77;p16_24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Tem prazo ou rodízio na designação?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77;p16_5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576360" y="936360"/>
            <a:ext cx="7918200" cy="302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77;p16_25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Exercerão Funções ou Encargos?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77;p16_26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60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Atuarão em jornada pré-definida, integral ou parcial?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77;p16_27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Poderão acumular atribuições?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77;p16_ 4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6440" cy="513612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13"/>
          <p:cNvSpPr/>
          <p:nvPr/>
        </p:nvSpPr>
        <p:spPr>
          <a:xfrm>
            <a:off x="422640" y="313200"/>
            <a:ext cx="864360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69" name="CustomShape 14"/>
          <p:cNvSpPr/>
          <p:nvPr/>
        </p:nvSpPr>
        <p:spPr>
          <a:xfrm>
            <a:off x="531720" y="765000"/>
            <a:ext cx="3190680" cy="3636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5"/>
          <p:cNvSpPr/>
          <p:nvPr/>
        </p:nvSpPr>
        <p:spPr>
          <a:xfrm>
            <a:off x="422640" y="855720"/>
            <a:ext cx="7897320" cy="360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504000" y="855720"/>
            <a:ext cx="7917840" cy="327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77;p16_ 5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6440" cy="5136120"/>
          </a:xfrm>
          <a:prstGeom prst="rect">
            <a:avLst/>
          </a:prstGeom>
          <a:ln w="0">
            <a:noFill/>
          </a:ln>
        </p:spPr>
      </p:pic>
      <p:sp>
        <p:nvSpPr>
          <p:cNvPr id="173" name="CustomShape 16"/>
          <p:cNvSpPr/>
          <p:nvPr/>
        </p:nvSpPr>
        <p:spPr>
          <a:xfrm>
            <a:off x="422640" y="313200"/>
            <a:ext cx="864360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74" name="CustomShape 17"/>
          <p:cNvSpPr/>
          <p:nvPr/>
        </p:nvSpPr>
        <p:spPr>
          <a:xfrm>
            <a:off x="531720" y="765000"/>
            <a:ext cx="3190680" cy="3636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18"/>
          <p:cNvSpPr/>
          <p:nvPr/>
        </p:nvSpPr>
        <p:spPr>
          <a:xfrm>
            <a:off x="422640" y="855720"/>
            <a:ext cx="7897320" cy="360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MODALIDADES DE LICITAÇÃO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Como definir?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Lei nº 8.666/1993: em regra, pelo valor estimado da contratação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                                                </a:t>
            </a: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X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Lei nº 14.133/2021: em regra, pela natureza do objeto licitado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77;p16_ 6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6440" cy="5136120"/>
          </a:xfrm>
          <a:prstGeom prst="rect">
            <a:avLst/>
          </a:prstGeom>
          <a:ln w="0">
            <a:noFill/>
          </a:ln>
        </p:spPr>
      </p:pic>
      <p:sp>
        <p:nvSpPr>
          <p:cNvPr id="177" name="CustomShape 19"/>
          <p:cNvSpPr/>
          <p:nvPr/>
        </p:nvSpPr>
        <p:spPr>
          <a:xfrm>
            <a:off x="422640" y="313200"/>
            <a:ext cx="864360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78" name="CustomShape 20"/>
          <p:cNvSpPr/>
          <p:nvPr/>
        </p:nvSpPr>
        <p:spPr>
          <a:xfrm>
            <a:off x="531720" y="765000"/>
            <a:ext cx="3190680" cy="3636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21"/>
          <p:cNvSpPr/>
          <p:nvPr/>
        </p:nvSpPr>
        <p:spPr>
          <a:xfrm>
            <a:off x="422640" y="855720"/>
            <a:ext cx="7897320" cy="360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0" name="" descr=""/>
          <p:cNvPicPr/>
          <p:nvPr/>
        </p:nvPicPr>
        <p:blipFill>
          <a:blip r:embed="rId2"/>
          <a:stretch/>
        </p:blipFill>
        <p:spPr>
          <a:xfrm>
            <a:off x="288000" y="842040"/>
            <a:ext cx="8205840" cy="340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77;p16_ 7" descr=""/>
          <p:cNvPicPr/>
          <p:nvPr/>
        </p:nvPicPr>
        <p:blipFill>
          <a:blip r:embed="rId1"/>
          <a:stretch/>
        </p:blipFill>
        <p:spPr>
          <a:xfrm>
            <a:off x="42480" y="6480"/>
            <a:ext cx="9136440" cy="5136120"/>
          </a:xfrm>
          <a:prstGeom prst="rect">
            <a:avLst/>
          </a:prstGeom>
          <a:ln w="0">
            <a:noFill/>
          </a:ln>
        </p:spPr>
      </p:pic>
      <p:sp>
        <p:nvSpPr>
          <p:cNvPr id="182" name="CustomShape 22"/>
          <p:cNvSpPr/>
          <p:nvPr/>
        </p:nvSpPr>
        <p:spPr>
          <a:xfrm>
            <a:off x="540000" y="360000"/>
            <a:ext cx="864360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83" name="CustomShape 23"/>
          <p:cNvSpPr/>
          <p:nvPr/>
        </p:nvSpPr>
        <p:spPr>
          <a:xfrm>
            <a:off x="531720" y="765000"/>
            <a:ext cx="3190680" cy="3636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24"/>
          <p:cNvSpPr/>
          <p:nvPr/>
        </p:nvSpPr>
        <p:spPr>
          <a:xfrm>
            <a:off x="422640" y="855720"/>
            <a:ext cx="7897320" cy="360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5" name="" descr=""/>
          <p:cNvPicPr/>
          <p:nvPr/>
        </p:nvPicPr>
        <p:blipFill>
          <a:blip r:embed="rId2"/>
          <a:stretch/>
        </p:blipFill>
        <p:spPr>
          <a:xfrm>
            <a:off x="1181520" y="708480"/>
            <a:ext cx="6846120" cy="372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77;p16_ 8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6440" cy="5136120"/>
          </a:xfrm>
          <a:prstGeom prst="rect">
            <a:avLst/>
          </a:prstGeom>
          <a:ln w="0">
            <a:noFill/>
          </a:ln>
        </p:spPr>
      </p:pic>
      <p:sp>
        <p:nvSpPr>
          <p:cNvPr id="187" name="CustomShape 25"/>
          <p:cNvSpPr/>
          <p:nvPr/>
        </p:nvSpPr>
        <p:spPr>
          <a:xfrm>
            <a:off x="422640" y="313200"/>
            <a:ext cx="864360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88" name="CustomShape 26"/>
          <p:cNvSpPr/>
          <p:nvPr/>
        </p:nvSpPr>
        <p:spPr>
          <a:xfrm>
            <a:off x="531720" y="765000"/>
            <a:ext cx="3190680" cy="3636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27"/>
          <p:cNvSpPr/>
          <p:nvPr/>
        </p:nvSpPr>
        <p:spPr>
          <a:xfrm>
            <a:off x="422640" y="855720"/>
            <a:ext cx="7897320" cy="360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1219680" y="1103760"/>
            <a:ext cx="6769800" cy="293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77;p16_ 9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6440" cy="5136120"/>
          </a:xfrm>
          <a:prstGeom prst="rect">
            <a:avLst/>
          </a:prstGeom>
          <a:ln w="0">
            <a:noFill/>
          </a:ln>
        </p:spPr>
      </p:pic>
      <p:sp>
        <p:nvSpPr>
          <p:cNvPr id="192" name="CustomShape 28"/>
          <p:cNvSpPr/>
          <p:nvPr/>
        </p:nvSpPr>
        <p:spPr>
          <a:xfrm>
            <a:off x="422640" y="313200"/>
            <a:ext cx="864360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93" name="CustomShape 29"/>
          <p:cNvSpPr/>
          <p:nvPr/>
        </p:nvSpPr>
        <p:spPr>
          <a:xfrm>
            <a:off x="531720" y="765000"/>
            <a:ext cx="3190680" cy="3636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30"/>
          <p:cNvSpPr/>
          <p:nvPr/>
        </p:nvSpPr>
        <p:spPr>
          <a:xfrm>
            <a:off x="422640" y="855720"/>
            <a:ext cx="7897320" cy="360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5" name="" descr=""/>
          <p:cNvPicPr/>
          <p:nvPr/>
        </p:nvPicPr>
        <p:blipFill>
          <a:blip r:embed="rId2"/>
          <a:stretch/>
        </p:blipFill>
        <p:spPr>
          <a:xfrm>
            <a:off x="1381680" y="789480"/>
            <a:ext cx="6445800" cy="355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77;p16_ 10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6440" cy="5136120"/>
          </a:xfrm>
          <a:prstGeom prst="rect">
            <a:avLst/>
          </a:prstGeom>
          <a:ln w="0">
            <a:noFill/>
          </a:ln>
        </p:spPr>
      </p:pic>
      <p:sp>
        <p:nvSpPr>
          <p:cNvPr id="197" name="CustomShape 31"/>
          <p:cNvSpPr/>
          <p:nvPr/>
        </p:nvSpPr>
        <p:spPr>
          <a:xfrm>
            <a:off x="422640" y="313200"/>
            <a:ext cx="864360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198" name="CustomShape 32"/>
          <p:cNvSpPr/>
          <p:nvPr/>
        </p:nvSpPr>
        <p:spPr>
          <a:xfrm>
            <a:off x="531720" y="765000"/>
            <a:ext cx="3190680" cy="3636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33"/>
          <p:cNvSpPr/>
          <p:nvPr/>
        </p:nvSpPr>
        <p:spPr>
          <a:xfrm>
            <a:off x="422640" y="1008000"/>
            <a:ext cx="7897320" cy="34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0" name="" descr=""/>
          <p:cNvPicPr/>
          <p:nvPr/>
        </p:nvPicPr>
        <p:blipFill>
          <a:blip r:embed="rId2"/>
          <a:stretch/>
        </p:blipFill>
        <p:spPr>
          <a:xfrm>
            <a:off x="1944000" y="998280"/>
            <a:ext cx="5997960" cy="354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77;p16_ 1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52" name="CustomShape 5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6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2520000" y="1368720"/>
            <a:ext cx="3322080" cy="275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77;p16_ 11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6440" cy="5136120"/>
          </a:xfrm>
          <a:prstGeom prst="rect">
            <a:avLst/>
          </a:prstGeom>
          <a:ln w="0">
            <a:noFill/>
          </a:ln>
        </p:spPr>
      </p:pic>
      <p:sp>
        <p:nvSpPr>
          <p:cNvPr id="202" name="CustomShape 34"/>
          <p:cNvSpPr/>
          <p:nvPr/>
        </p:nvSpPr>
        <p:spPr>
          <a:xfrm>
            <a:off x="422640" y="313200"/>
            <a:ext cx="864360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203" name="CustomShape 35"/>
          <p:cNvSpPr/>
          <p:nvPr/>
        </p:nvSpPr>
        <p:spPr>
          <a:xfrm>
            <a:off x="531720" y="765000"/>
            <a:ext cx="3190680" cy="3636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36"/>
          <p:cNvSpPr/>
          <p:nvPr/>
        </p:nvSpPr>
        <p:spPr>
          <a:xfrm>
            <a:off x="422640" y="1008000"/>
            <a:ext cx="7897320" cy="34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5" name="" descr=""/>
          <p:cNvPicPr/>
          <p:nvPr/>
        </p:nvPicPr>
        <p:blipFill>
          <a:blip r:embed="rId2"/>
          <a:stretch/>
        </p:blipFill>
        <p:spPr>
          <a:xfrm>
            <a:off x="1450440" y="864000"/>
            <a:ext cx="6179400" cy="377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77;p16_29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6440" cy="5136120"/>
          </a:xfrm>
          <a:prstGeom prst="rect">
            <a:avLst/>
          </a:prstGeom>
          <a:ln w="0">
            <a:noFill/>
          </a:ln>
        </p:spPr>
      </p:pic>
      <p:sp>
        <p:nvSpPr>
          <p:cNvPr id="207" name="CustomShape 40"/>
          <p:cNvSpPr/>
          <p:nvPr/>
        </p:nvSpPr>
        <p:spPr>
          <a:xfrm>
            <a:off x="422640" y="313200"/>
            <a:ext cx="864360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208" name="CustomShape 41"/>
          <p:cNvSpPr/>
          <p:nvPr/>
        </p:nvSpPr>
        <p:spPr>
          <a:xfrm>
            <a:off x="531720" y="765000"/>
            <a:ext cx="3190680" cy="3636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42"/>
          <p:cNvSpPr/>
          <p:nvPr/>
        </p:nvSpPr>
        <p:spPr>
          <a:xfrm>
            <a:off x="422640" y="1008000"/>
            <a:ext cx="7897320" cy="34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0" name="" descr=""/>
          <p:cNvPicPr/>
          <p:nvPr/>
        </p:nvPicPr>
        <p:blipFill>
          <a:blip r:embed="rId2"/>
          <a:stretch/>
        </p:blipFill>
        <p:spPr>
          <a:xfrm>
            <a:off x="1157760" y="1036800"/>
            <a:ext cx="6893640" cy="306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77;p16_30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6440" cy="5136120"/>
          </a:xfrm>
          <a:prstGeom prst="rect">
            <a:avLst/>
          </a:prstGeom>
          <a:ln w="0">
            <a:noFill/>
          </a:ln>
        </p:spPr>
      </p:pic>
      <p:sp>
        <p:nvSpPr>
          <p:cNvPr id="212" name="CustomShape 43"/>
          <p:cNvSpPr/>
          <p:nvPr/>
        </p:nvSpPr>
        <p:spPr>
          <a:xfrm>
            <a:off x="422640" y="313200"/>
            <a:ext cx="864360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213" name="CustomShape 44"/>
          <p:cNvSpPr/>
          <p:nvPr/>
        </p:nvSpPr>
        <p:spPr>
          <a:xfrm>
            <a:off x="531720" y="765000"/>
            <a:ext cx="3190680" cy="3636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45"/>
          <p:cNvSpPr/>
          <p:nvPr/>
        </p:nvSpPr>
        <p:spPr>
          <a:xfrm>
            <a:off x="422640" y="1008000"/>
            <a:ext cx="7897320" cy="34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5" name="" descr=""/>
          <p:cNvPicPr/>
          <p:nvPr/>
        </p:nvPicPr>
        <p:blipFill>
          <a:blip r:embed="rId2"/>
          <a:stretch/>
        </p:blipFill>
        <p:spPr>
          <a:xfrm>
            <a:off x="948240" y="1437120"/>
            <a:ext cx="7312680" cy="226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85;p17" descr=""/>
          <p:cNvPicPr/>
          <p:nvPr/>
        </p:nvPicPr>
        <p:blipFill>
          <a:blip r:embed="rId1"/>
          <a:stretch/>
        </p:blipFill>
        <p:spPr>
          <a:xfrm>
            <a:off x="0" y="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1639800" y="1762920"/>
            <a:ext cx="5858280" cy="224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600" spc="-1" strike="noStrike">
                <a:solidFill>
                  <a:srgbClr val="ffffff"/>
                </a:solidFill>
                <a:latin typeface="Montserrat ExtraBold"/>
                <a:ea typeface="Montserrat ExtraBold"/>
              </a:rPr>
              <a:t>PARABÉNS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600" spc="-1" strike="noStrike">
                <a:solidFill>
                  <a:srgbClr val="ff6c00"/>
                </a:solidFill>
                <a:latin typeface="Montserrat ExtraBold"/>
                <a:ea typeface="Montserrat ExtraBold"/>
              </a:rPr>
              <a:t>PELA CONCLUSÃO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600" spc="-1" strike="noStrike">
                <a:solidFill>
                  <a:srgbClr val="ffffff"/>
                </a:solidFill>
                <a:latin typeface="Montserrat ExtraBold"/>
                <a:ea typeface="Montserrat ExtraBold"/>
              </a:rPr>
              <a:t>DO SEU CURSO!</a:t>
            </a:r>
            <a:endParaRPr b="0" lang="pt-B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77;p16_ 2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7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57" name="CustomShape 8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9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A autoridade administrativa deverá observar o </a:t>
            </a:r>
            <a:r>
              <a:rPr b="1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princípio da segregação de funções</a:t>
            </a: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, vedada a designação do mesmo agente público para atuação simultânea em funções mais suscetíveis a riscos, de modo a reduzir a possibilidade de ocultação de erros e de ocorrência de fraudes na respectiva contratação.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A mesma exigência deve ser observada nos órgãos de assessoramento jurídico e de controle interno da Administração.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77;p16_1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Segregação de funções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Decreto 11.246/22, Art. 12 O princípio da segregação das funções veda a designação do mesmo agente público para atuação simultânea em funções mais suscetíveis a riscos, de modo a reduzir a possibilidade de ocultação de erros e de ocorrência de fraudes na contratação.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Parágrafo único.  A aplicação do princípio da segregação de funções de que trata o </a:t>
            </a:r>
            <a:r>
              <a:rPr b="0" lang="pt-BR" sz="13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caput</a:t>
            </a: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I -</a:t>
            </a:r>
            <a:r>
              <a:rPr b="1" lang="pt-BR" sz="13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  </a:t>
            </a: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será avaliada na situação fática processual; e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II - poderá ser ajustada, no caso concreto, em razão: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a) da consolidação das linhas de defesa; e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77;p16_0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b) de características do caso concreto tais como o valor e a complexidade do objeto da contratação.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77;p16_12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68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Como será aplicada a segregação de funções?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7;p16_10" descr=""/>
          <p:cNvPicPr/>
          <p:nvPr/>
        </p:nvPicPr>
        <p:blipFill>
          <a:blip r:embed="rId1"/>
          <a:stretch/>
        </p:blipFill>
        <p:spPr>
          <a:xfrm>
            <a:off x="72720" y="72000"/>
            <a:ext cx="9137520" cy="5137200"/>
          </a:xfrm>
          <a:prstGeom prst="rect">
            <a:avLst/>
          </a:prstGeom>
          <a:ln w="0"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422640" y="313200"/>
            <a:ext cx="864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Designação da Equipe Licitatória: Norteamento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531720" y="765000"/>
            <a:ext cx="3191760" cy="374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3"/>
          <p:cNvSpPr/>
          <p:nvPr/>
        </p:nvSpPr>
        <p:spPr>
          <a:xfrm>
            <a:off x="422640" y="855720"/>
            <a:ext cx="789840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t-BR" sz="16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 gestão por competências, é uma ferramenta estratégica que permite identificar, desenvolver e utilizar as habilidades e conhecimentos dos servidores de maneira alinhada aos objetivos da Administração Pública. Isso não apenas melhora a qualidade dos serviços prestados, mas também contribui para a satisfação dos cidadãos.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dcterms:modified xsi:type="dcterms:W3CDTF">2025-07-22T11:21:13Z</dcterms:modified>
  <cp:revision>56</cp:revision>
  <dc:subject/>
  <dc:title/>
</cp:coreProperties>
</file>